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8"/>
  </p:notesMasterIdLst>
  <p:sldIdLst>
    <p:sldId id="439" r:id="rId2"/>
    <p:sldId id="464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465" r:id="rId14"/>
    <p:sldId id="466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469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90" r:id="rId42"/>
    <p:sldId id="391" r:id="rId43"/>
    <p:sldId id="392" r:id="rId44"/>
    <p:sldId id="394" r:id="rId45"/>
    <p:sldId id="395" r:id="rId46"/>
    <p:sldId id="396" r:id="rId47"/>
    <p:sldId id="398" r:id="rId48"/>
    <p:sldId id="454" r:id="rId49"/>
    <p:sldId id="449" r:id="rId50"/>
    <p:sldId id="444" r:id="rId51"/>
    <p:sldId id="445" r:id="rId52"/>
    <p:sldId id="450" r:id="rId53"/>
    <p:sldId id="446" r:id="rId54"/>
    <p:sldId id="467" r:id="rId55"/>
    <p:sldId id="468" r:id="rId56"/>
    <p:sldId id="447" r:id="rId57"/>
    <p:sldId id="451" r:id="rId58"/>
    <p:sldId id="453" r:id="rId59"/>
    <p:sldId id="448" r:id="rId60"/>
    <p:sldId id="452" r:id="rId61"/>
    <p:sldId id="411" r:id="rId62"/>
    <p:sldId id="442" r:id="rId63"/>
    <p:sldId id="443" r:id="rId64"/>
    <p:sldId id="455" r:id="rId65"/>
    <p:sldId id="456" r:id="rId66"/>
    <p:sldId id="457" r:id="rId67"/>
    <p:sldId id="440" r:id="rId68"/>
    <p:sldId id="259" r:id="rId69"/>
    <p:sldId id="311" r:id="rId70"/>
    <p:sldId id="260" r:id="rId71"/>
    <p:sldId id="258" r:id="rId72"/>
    <p:sldId id="307" r:id="rId73"/>
    <p:sldId id="308" r:id="rId74"/>
    <p:sldId id="309" r:id="rId75"/>
    <p:sldId id="312" r:id="rId76"/>
    <p:sldId id="261" r:id="rId77"/>
    <p:sldId id="263" r:id="rId78"/>
    <p:sldId id="266" r:id="rId79"/>
    <p:sldId id="268" r:id="rId80"/>
    <p:sldId id="313" r:id="rId81"/>
    <p:sldId id="262" r:id="rId82"/>
    <p:sldId id="264" r:id="rId83"/>
    <p:sldId id="314" r:id="rId84"/>
    <p:sldId id="315" r:id="rId85"/>
    <p:sldId id="316" r:id="rId86"/>
    <p:sldId id="317" r:id="rId87"/>
    <p:sldId id="310" r:id="rId88"/>
    <p:sldId id="318" r:id="rId89"/>
    <p:sldId id="320" r:id="rId90"/>
    <p:sldId id="404" r:id="rId91"/>
    <p:sldId id="459" r:id="rId92"/>
    <p:sldId id="460" r:id="rId93"/>
    <p:sldId id="337" r:id="rId94"/>
    <p:sldId id="272" r:id="rId95"/>
    <p:sldId id="399" r:id="rId96"/>
    <p:sldId id="388" r:id="rId97"/>
    <p:sldId id="400" r:id="rId98"/>
    <p:sldId id="389" r:id="rId99"/>
    <p:sldId id="401" r:id="rId100"/>
    <p:sldId id="405" r:id="rId101"/>
    <p:sldId id="402" r:id="rId102"/>
    <p:sldId id="403" r:id="rId103"/>
    <p:sldId id="351" r:id="rId104"/>
    <p:sldId id="461" r:id="rId105"/>
    <p:sldId id="462" r:id="rId106"/>
    <p:sldId id="463" r:id="rId107"/>
    <p:sldId id="343" r:id="rId108"/>
    <p:sldId id="344" r:id="rId109"/>
    <p:sldId id="406" r:id="rId110"/>
    <p:sldId id="345" r:id="rId111"/>
    <p:sldId id="407" r:id="rId112"/>
    <p:sldId id="408" r:id="rId113"/>
    <p:sldId id="409" r:id="rId114"/>
    <p:sldId id="348" r:id="rId115"/>
    <p:sldId id="410" r:id="rId116"/>
    <p:sldId id="338" r:id="rId117"/>
    <p:sldId id="279" r:id="rId118"/>
    <p:sldId id="412" r:id="rId119"/>
    <p:sldId id="413" r:id="rId120"/>
    <p:sldId id="414" r:id="rId121"/>
    <p:sldId id="415" r:id="rId122"/>
    <p:sldId id="416" r:id="rId123"/>
    <p:sldId id="417" r:id="rId124"/>
    <p:sldId id="418" r:id="rId125"/>
    <p:sldId id="419" r:id="rId126"/>
    <p:sldId id="420" r:id="rId127"/>
    <p:sldId id="421" r:id="rId128"/>
    <p:sldId id="422" r:id="rId129"/>
    <p:sldId id="425" r:id="rId130"/>
    <p:sldId id="342" r:id="rId131"/>
    <p:sldId id="424" r:id="rId132"/>
    <p:sldId id="423" r:id="rId133"/>
    <p:sldId id="285" r:id="rId134"/>
    <p:sldId id="278" r:id="rId135"/>
    <p:sldId id="267" r:id="rId136"/>
    <p:sldId id="426" r:id="rId137"/>
    <p:sldId id="427" r:id="rId138"/>
    <p:sldId id="428" r:id="rId139"/>
    <p:sldId id="429" r:id="rId140"/>
    <p:sldId id="430" r:id="rId141"/>
    <p:sldId id="431" r:id="rId142"/>
    <p:sldId id="432" r:id="rId143"/>
    <p:sldId id="433" r:id="rId144"/>
    <p:sldId id="434" r:id="rId145"/>
    <p:sldId id="435" r:id="rId146"/>
    <p:sldId id="436" r:id="rId147"/>
    <p:sldId id="437" r:id="rId148"/>
    <p:sldId id="438" r:id="rId149"/>
    <p:sldId id="324" r:id="rId150"/>
    <p:sldId id="323" r:id="rId151"/>
    <p:sldId id="325" r:id="rId152"/>
    <p:sldId id="322" r:id="rId153"/>
    <p:sldId id="330" r:id="rId154"/>
    <p:sldId id="326" r:id="rId155"/>
    <p:sldId id="331" r:id="rId156"/>
    <p:sldId id="327" r:id="rId157"/>
    <p:sldId id="332" r:id="rId158"/>
    <p:sldId id="269" r:id="rId159"/>
    <p:sldId id="329" r:id="rId160"/>
    <p:sldId id="333" r:id="rId161"/>
    <p:sldId id="277" r:id="rId162"/>
    <p:sldId id="350" r:id="rId163"/>
    <p:sldId id="276" r:id="rId164"/>
    <p:sldId id="334" r:id="rId165"/>
    <p:sldId id="335" r:id="rId166"/>
    <p:sldId id="336" r:id="rId167"/>
  </p:sldIdLst>
  <p:sldSz cx="12192000" cy="6858000"/>
  <p:notesSz cx="6858000" cy="9144000"/>
  <p:custDataLst>
    <p:tags r:id="rId16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</p14:sldIdLst>
        </p14:section>
        <p14:section name="Отношение наследования" id="{1532891E-4728-44D5-864D-5E63DAF5CB2E}">
          <p14:sldIdLst>
            <p14:sldId id="464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465"/>
            <p14:sldId id="466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469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54"/>
            <p14:sldId id="449"/>
            <p14:sldId id="444"/>
            <p14:sldId id="445"/>
            <p14:sldId id="450"/>
            <p14:sldId id="446"/>
            <p14:sldId id="467"/>
            <p14:sldId id="468"/>
            <p14:sldId id="447"/>
            <p14:sldId id="451"/>
            <p14:sldId id="453"/>
            <p14:sldId id="448"/>
            <p14:sldId id="452"/>
            <p14:sldId id="411"/>
            <p14:sldId id="442"/>
            <p14:sldId id="443"/>
            <p14:sldId id="455"/>
            <p14:sldId id="456"/>
            <p14:sldId id="457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  <p14:sldId id="459"/>
            <p14:sldId id="460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  <p14:sldId id="461"/>
            <p14:sldId id="462"/>
            <p14:sldId id="463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971" autoAdjust="0"/>
  </p:normalViewPr>
  <p:slideViewPr>
    <p:cSldViewPr>
      <p:cViewPr>
        <p:scale>
          <a:sx n="75" d="100"/>
          <a:sy n="75" d="100"/>
        </p:scale>
        <p:origin x="1872" y="210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имеют имя, возраст и пол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</a:t>
            </a:r>
            <a:r>
              <a:rPr lang="ru-RU" dirty="0" err="1"/>
              <a:t>Person</a:t>
            </a:r>
            <a:r>
              <a:rPr lang="ru-RU" dirty="0"/>
              <a:t>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2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EB8C3-4C7A-9D2F-A398-4CDDA6B60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8" y="2341618"/>
            <a:ext cx="11201064" cy="26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30E36-0C34-E74D-3E97-67489AF3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Упрощение тестирования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1BC62-58A4-7840-ED40-4F9FC16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78" y="1758058"/>
            <a:ext cx="7434244" cy="50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9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2D3-5D9E-4798-3586-9870487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Разрешённые типы связей интерфейса с другими сущностями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CA26-FEA4-2A3C-2C8D-876B5D38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1144"/>
            <a:ext cx="47720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548EF-9810-7967-72E2-5607F644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131144"/>
            <a:ext cx="3629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837772-5FEB-0A87-6117-586100D5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437112"/>
            <a:ext cx="17335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979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BA10-9D91-337B-2333-C42986D0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зависимостей с помощью диаграмм классов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A1BD-48D5-C952-F834-F11CE3818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ru-RU" dirty="0"/>
              <a:t>зависит от </a:t>
            </a:r>
            <a:r>
              <a:rPr lang="en-US" dirty="0"/>
              <a:t>B </a:t>
            </a:r>
            <a:r>
              <a:rPr lang="ru-RU" dirty="0"/>
              <a:t>и </a:t>
            </a:r>
            <a:r>
              <a:rPr lang="en-US" dirty="0"/>
              <a:t>C</a:t>
            </a:r>
          </a:p>
          <a:p>
            <a:r>
              <a:rPr lang="ru-RU" dirty="0"/>
              <a:t>С зависит от </a:t>
            </a:r>
            <a:r>
              <a:rPr lang="en-US" dirty="0"/>
              <a:t>B</a:t>
            </a:r>
          </a:p>
          <a:p>
            <a:r>
              <a:rPr lang="en-US" dirty="0"/>
              <a:t>E </a:t>
            </a:r>
            <a:r>
              <a:rPr lang="ru-RU" dirty="0"/>
              <a:t>зависит от </a:t>
            </a:r>
            <a:r>
              <a:rPr lang="en-US" dirty="0"/>
              <a:t>B, C </a:t>
            </a:r>
            <a:r>
              <a:rPr lang="ru-RU" dirty="0"/>
              <a:t>и </a:t>
            </a:r>
            <a:r>
              <a:rPr lang="en-US" dirty="0"/>
              <a:t>D</a:t>
            </a:r>
          </a:p>
          <a:p>
            <a:r>
              <a:rPr lang="en-US" dirty="0"/>
              <a:t>F </a:t>
            </a:r>
            <a:r>
              <a:rPr lang="ru-RU" dirty="0"/>
              <a:t>зависит от </a:t>
            </a:r>
            <a:r>
              <a:rPr lang="en-US" dirty="0"/>
              <a:t>D</a:t>
            </a:r>
          </a:p>
          <a:p>
            <a:r>
              <a:rPr lang="en-US" dirty="0"/>
              <a:t>main </a:t>
            </a:r>
            <a:r>
              <a:rPr lang="ru-RU" dirty="0"/>
              <a:t>напрямую зависит от </a:t>
            </a:r>
            <a:r>
              <a:rPr lang="en-US" dirty="0"/>
              <a:t>A, E </a:t>
            </a:r>
            <a:r>
              <a:rPr lang="ru-RU" dirty="0"/>
              <a:t>и </a:t>
            </a:r>
            <a:r>
              <a:rPr lang="en-US" dirty="0"/>
              <a:t>F</a:t>
            </a:r>
            <a:endParaRPr lang="ru-RU" dirty="0"/>
          </a:p>
          <a:p>
            <a:pPr lvl="1"/>
            <a:r>
              <a:rPr lang="ru-RU" dirty="0"/>
              <a:t>и косвенно от </a:t>
            </a:r>
            <a:r>
              <a:rPr lang="en-US" dirty="0"/>
              <a:t>C, B </a:t>
            </a:r>
            <a:r>
              <a:rPr lang="ru-RU" dirty="0"/>
              <a:t>и </a:t>
            </a:r>
            <a:r>
              <a:rPr lang="en-US" dirty="0"/>
              <a:t>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AFECEF-1D30-A035-9366-8BD14428FA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02" y="1825625"/>
            <a:ext cx="46355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20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health_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sing_history_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(song));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vector&lt;string&gt; sing_history_;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983432" y="2010092"/>
            <a:ext cx="88569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(Hedgehog*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Mouse mouse;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(mouse);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Hedgehog hedgehog;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(hedgehog);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Mouse&amp;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Hedgehog&amp;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 r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is eating 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++energy_;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energy_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"Meow-meow"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839416" y="692696"/>
            <a:ext cx="966682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983432" y="141277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"meat"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 drawable : drawables)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::array&lt;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picture{&amp;cat, &amp;fish};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(picture);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 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  |        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CatFish cat_fish;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/>
              <a:t>Cat:   0x7ffd26e91530</a:t>
            </a:r>
          </a:p>
          <a:p>
            <a:r>
              <a:rPr lang="ru-RU" dirty="0"/>
              <a:t>Fish: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7C2EB6-DB01-7F75-308A-6550C2C04FDF}"/>
              </a:ext>
            </a:extLst>
          </p:cNvPr>
          <p:cNvSpPr txBox="1"/>
          <p:nvPr/>
        </p:nvSpPr>
        <p:spPr>
          <a:xfrm>
            <a:off x="838200" y="1690688"/>
            <a:ext cx="10666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(gender)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std::string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Gender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983BB65-ADC9-E0A7-9FFC-256D682A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класс </a:t>
            </a:r>
            <a:r>
              <a:rPr lang="en-US" dirty="0"/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34451204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 cout &lt;&lt; "&gt;&lt;(((*){"sv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|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cat_fish.Draw();</a:t>
            </a:r>
          </a:p>
          <a:p>
            <a:r>
              <a:rPr lang="ru-RU" sz="1400" dirty="0"/>
              <a:t>    |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void Draw() const override {</a:t>
            </a:r>
          </a:p>
          <a:p>
            <a:r>
              <a:rPr lang="ru-RU" sz="1400" dirty="0"/>
              <a:t>    |      ^~~~</a:t>
            </a:r>
          </a:p>
          <a:p>
            <a:r>
              <a:rPr lang="ru-RU" sz="1400" dirty="0"/>
              <a:t>prog.cc:49:10: note:         'virtual void Cat::Draw() const'</a:t>
            </a:r>
          </a:p>
          <a:p>
            <a:r>
              <a:rPr lang="ru-RU" sz="1400" dirty="0"/>
              <a:t>   49 |   void Draw() const override {</a:t>
            </a:r>
          </a:p>
          <a:p>
            <a:r>
              <a:rPr lang="ru-RU" sz="1400" dirty="0"/>
              <a:t>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8DB62-3968-7A82-953C-68506AD7CD3C}"/>
              </a:ext>
            </a:extLst>
          </p:cNvPr>
          <p:cNvSpPr txBox="1"/>
          <p:nvPr/>
        </p:nvSpPr>
        <p:spPr>
          <a:xfrm>
            <a:off x="119336" y="1841242"/>
            <a:ext cx="120726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Используем конструктор с той же сигнатурой, что и в </a:t>
            </a:r>
            <a:r>
              <a:rPr lang="ru-RU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Person::Person;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CanProgram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Person::Person;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HasSpeciality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59CF6-04F2-18FD-6D1A-DF0CDD0C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  <a:r>
              <a:rPr lang="en-US" dirty="0"/>
              <a:t> Programmer </a:t>
            </a:r>
            <a:r>
              <a:rPr lang="ru-RU" dirty="0"/>
              <a:t>и </a:t>
            </a:r>
            <a:r>
              <a:rPr lang="en-US" dirty="0"/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11997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частным случаем родительского</a:t>
            </a:r>
          </a:p>
          <a:p>
            <a:pPr lvl="1"/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pPr lvl="1"/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en-US" dirty="0"/>
          </a:p>
          <a:p>
            <a:r>
              <a:rPr lang="ru-RU" dirty="0"/>
              <a:t>Это позволяет использовать экземпляры наследников везде, где ожидается ссылка или указатель на родительский класс</a:t>
            </a:r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838200" y="1988841"/>
            <a:ext cx="986631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838200" y="1878472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838200" y="1988841"/>
            <a:ext cx="98298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F0241-31BA-494D-36DD-45569B1E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 и рабочий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7D635-BE37-C61C-A5A6-EBFCC0DF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две сущности — </a:t>
            </a:r>
            <a:r>
              <a:rPr lang="ru-RU" b="1" dirty="0"/>
              <a:t>программиста</a:t>
            </a:r>
            <a:r>
              <a:rPr lang="ru-RU" dirty="0"/>
              <a:t> и </a:t>
            </a:r>
            <a:r>
              <a:rPr lang="ru-RU" b="1" dirty="0"/>
              <a:t>рабочего</a:t>
            </a:r>
            <a:r>
              <a:rPr lang="ru-RU" dirty="0"/>
              <a:t>, представленные следующими классами</a:t>
            </a:r>
          </a:p>
          <a:p>
            <a:pPr lvl="1"/>
            <a:r>
              <a:rPr lang="ru-RU" dirty="0" err="1"/>
              <a:t>Programmer</a:t>
            </a:r>
            <a:r>
              <a:rPr lang="ru-RU" dirty="0"/>
              <a:t> — умеет программировать на разных языках;</a:t>
            </a:r>
          </a:p>
          <a:p>
            <a:pPr lvl="1"/>
            <a:r>
              <a:rPr lang="ru-RU" dirty="0" err="1"/>
              <a:t>Worker</a:t>
            </a:r>
            <a:r>
              <a:rPr lang="ru-RU" dirty="0"/>
              <a:t> — владеет одной или несколькими профессиями.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0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767408" y="2348880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0888"/>
            <a:ext cx="10535392" cy="29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838200" y="1690688"/>
            <a:ext cx="9578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838200" y="1844824"/>
            <a:ext cx="9829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838200" y="2346276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984052" y="5310188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4FDEC-0FB5-48FA-6D59-9950FFA1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виртуальных функций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729E5-F3A6-B570-3EA7-072FF57A9DDC}"/>
              </a:ext>
            </a:extLst>
          </p:cNvPr>
          <p:cNvSpPr/>
          <p:nvPr/>
        </p:nvSpPr>
        <p:spPr>
          <a:xfrm>
            <a:off x="963377" y="2514320"/>
            <a:ext cx="2016224" cy="4320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pVtbl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8F1CF-7650-1FBF-A75C-4F1BC2A4D2DA}"/>
              </a:ext>
            </a:extLst>
          </p:cNvPr>
          <p:cNvSpPr/>
          <p:nvPr/>
        </p:nvSpPr>
        <p:spPr>
          <a:xfrm>
            <a:off x="962261" y="2946368"/>
            <a:ext cx="2017340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</a:t>
            </a:r>
            <a:r>
              <a:rPr lang="en-US" dirty="0" err="1"/>
              <a:t>color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FAD2C-BF93-DA51-23E1-55C3EAA7D9A5}"/>
              </a:ext>
            </a:extLst>
          </p:cNvPr>
          <p:cNvSpPr/>
          <p:nvPr/>
        </p:nvSpPr>
        <p:spPr>
          <a:xfrm>
            <a:off x="939323" y="4365417"/>
            <a:ext cx="2029916" cy="4320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pVTBL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78273-F1F7-929C-A5A7-DD9E58A53D60}"/>
              </a:ext>
            </a:extLst>
          </p:cNvPr>
          <p:cNvSpPr/>
          <p:nvPr/>
        </p:nvSpPr>
        <p:spPr>
          <a:xfrm>
            <a:off x="945053" y="5366389"/>
            <a:ext cx="2024186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</a:t>
            </a:r>
            <a:r>
              <a:rPr lang="en-US" dirty="0" err="1"/>
              <a:t>m_radius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BFE01-7B19-0EE6-A047-50B9CCDB2D93}"/>
              </a:ext>
            </a:extLst>
          </p:cNvPr>
          <p:cNvSpPr/>
          <p:nvPr/>
        </p:nvSpPr>
        <p:spPr>
          <a:xfrm>
            <a:off x="4922515" y="2299180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&amp;Shape::Draw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4DF04-B616-99F1-A5D0-B00D0A8B0B53}"/>
              </a:ext>
            </a:extLst>
          </p:cNvPr>
          <p:cNvSpPr/>
          <p:nvPr/>
        </p:nvSpPr>
        <p:spPr>
          <a:xfrm>
            <a:off x="4922515" y="2875244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&amp;Shape::</a:t>
            </a:r>
            <a:r>
              <a:rPr lang="en-US" dirty="0" err="1"/>
              <a:t>GetArea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22CE5-D394-8144-F76F-0A887554CF6B}"/>
              </a:ext>
            </a:extLst>
          </p:cNvPr>
          <p:cNvSpPr/>
          <p:nvPr/>
        </p:nvSpPr>
        <p:spPr>
          <a:xfrm>
            <a:off x="939323" y="4797465"/>
            <a:ext cx="2029916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</a:t>
            </a:r>
            <a:r>
              <a:rPr lang="en-US" dirty="0" err="1"/>
              <a:t>color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268BD0-324E-D1A5-458B-63779E7841B0}"/>
              </a:ext>
            </a:extLst>
          </p:cNvPr>
          <p:cNvSpPr/>
          <p:nvPr/>
        </p:nvSpPr>
        <p:spPr>
          <a:xfrm>
            <a:off x="4960218" y="4210350"/>
            <a:ext cx="207188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&amp;Circle::Draw()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3B8F9-4BC4-F0C9-2486-0FDE33D7560A}"/>
              </a:ext>
            </a:extLst>
          </p:cNvPr>
          <p:cNvSpPr/>
          <p:nvPr/>
        </p:nvSpPr>
        <p:spPr>
          <a:xfrm>
            <a:off x="4960218" y="4786414"/>
            <a:ext cx="207188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0F7521-A13C-1B7F-7636-2B7C6A7049E9}"/>
              </a:ext>
            </a:extLst>
          </p:cNvPr>
          <p:cNvSpPr/>
          <p:nvPr/>
        </p:nvSpPr>
        <p:spPr>
          <a:xfrm>
            <a:off x="8443521" y="2051944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Shape::Draw()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4EA9-492F-41BB-26B2-00AB06A81A34}"/>
              </a:ext>
            </a:extLst>
          </p:cNvPr>
          <p:cNvSpPr/>
          <p:nvPr/>
        </p:nvSpPr>
        <p:spPr>
          <a:xfrm>
            <a:off x="8443521" y="3163276"/>
            <a:ext cx="2395922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Shape::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1F4E23-4313-5607-4AD9-A14F75364AAC}"/>
              </a:ext>
            </a:extLst>
          </p:cNvPr>
          <p:cNvSpPr/>
          <p:nvPr/>
        </p:nvSpPr>
        <p:spPr>
          <a:xfrm>
            <a:off x="8416602" y="4266458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653B63-8897-B179-3BDE-9116B5D71D27}"/>
              </a:ext>
            </a:extLst>
          </p:cNvPr>
          <p:cNvSpPr/>
          <p:nvPr/>
        </p:nvSpPr>
        <p:spPr>
          <a:xfrm>
            <a:off x="8400925" y="5402017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5FA30A-0640-D66D-0F6E-56D87FE4E495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7010747" y="2482801"/>
            <a:ext cx="1432774" cy="10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213E3A-B1C9-8EE9-B047-18C93C7D2FF2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7010747" y="3163276"/>
            <a:ext cx="1432774" cy="43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BD2305-A7AB-CB72-D988-7FC7BE85DA2C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7032104" y="4498382"/>
            <a:ext cx="1384498" cy="19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3EBE51-6942-F4A5-7FD0-157AFBB998A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7032104" y="5074446"/>
            <a:ext cx="1368821" cy="75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BCA69-DA77-82CB-C820-D6C710BB33DB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2979601" y="2730344"/>
            <a:ext cx="1870906" cy="13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7D599F-7784-E3B4-9D0D-BA554FA2A545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969239" y="4581441"/>
            <a:ext cx="1902625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7A09125-920E-F25E-AC02-D3C9EE90AA3E}"/>
              </a:ext>
            </a:extLst>
          </p:cNvPr>
          <p:cNvSpPr/>
          <p:nvPr/>
        </p:nvSpPr>
        <p:spPr>
          <a:xfrm>
            <a:off x="4850507" y="2215861"/>
            <a:ext cx="2232248" cy="130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E1E44-8A05-AB63-9029-4C8666265044}"/>
              </a:ext>
            </a:extLst>
          </p:cNvPr>
          <p:cNvSpPr/>
          <p:nvPr/>
        </p:nvSpPr>
        <p:spPr>
          <a:xfrm>
            <a:off x="4871864" y="4143737"/>
            <a:ext cx="2232248" cy="130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5CC751-B187-1025-5FE5-AEF0FFB0A772}"/>
              </a:ext>
            </a:extLst>
          </p:cNvPr>
          <p:cNvSpPr/>
          <p:nvPr/>
        </p:nvSpPr>
        <p:spPr>
          <a:xfrm>
            <a:off x="855365" y="2388203"/>
            <a:ext cx="2232248" cy="12782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8CD9D8-C754-55D3-4DE7-D1E95BE0F792}"/>
              </a:ext>
            </a:extLst>
          </p:cNvPr>
          <p:cNvSpPr/>
          <p:nvPr/>
        </p:nvSpPr>
        <p:spPr>
          <a:xfrm>
            <a:off x="855365" y="4219628"/>
            <a:ext cx="2232248" cy="1803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40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838200" y="1690688"/>
            <a:ext cx="9829800" cy="51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838200" y="1690689"/>
            <a:ext cx="9829800" cy="492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838200" y="1847089"/>
            <a:ext cx="9829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m_programmingLanguages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838200" y="1690688"/>
            <a:ext cx="10515600" cy="492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3292113" y="6200487"/>
            <a:ext cx="8899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838200" y="2060849"/>
            <a:ext cx="9578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407368" y="95989"/>
            <a:ext cx="98650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3" y="1988840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199456" y="58846"/>
            <a:ext cx="8686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838200" y="1847089"/>
            <a:ext cx="96502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82453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015880" y="5103674"/>
            <a:ext cx="7176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102983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838200" y="1707554"/>
            <a:ext cx="1015434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0FCF33-7A4B-97F2-3D8F-34A7F1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или невиртуальный деструктор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6B2D-337E-78C9-E300-D1530E7C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76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4159-98DB-1ECC-B574-2F52AE0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Если программист не напишет в классе или структуре деструктор явно, компилятор сгенерирует публичный невиртуальный* деструктор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Классы без наследников</a:t>
            </a:r>
          </a:p>
          <a:p>
            <a:pPr lvl="1"/>
            <a:r>
              <a:rPr lang="ru-RU" dirty="0"/>
              <a:t>Базовые и родительские классы, которые одновременно удовлетворяют двум критериям:</a:t>
            </a:r>
          </a:p>
          <a:p>
            <a:pPr lvl="2"/>
            <a:r>
              <a:rPr lang="ru-RU" dirty="0"/>
              <a:t>Не удаляются полиморфно</a:t>
            </a:r>
          </a:p>
          <a:p>
            <a:pPr lvl="2"/>
            <a:r>
              <a:rPr lang="ru-RU" dirty="0"/>
              <a:t>Используются не только как родительские классы, но и сами по себе</a:t>
            </a:r>
          </a:p>
          <a:p>
            <a:endParaRPr lang="ru-RU" dirty="0"/>
          </a:p>
          <a:p>
            <a:r>
              <a:rPr lang="ru-RU" dirty="0"/>
              <a:t>*Если в</a:t>
            </a:r>
            <a:r>
              <a:rPr lang="en-US" dirty="0"/>
              <a:t> </a:t>
            </a:r>
            <a:r>
              <a:rPr lang="ru-RU" dirty="0"/>
              <a:t>в одном из классов-родителей деструктор был виртуальным, то деструктор наследника тоже будет виртуальным</a:t>
            </a:r>
          </a:p>
        </p:txBody>
      </p:sp>
    </p:spTree>
    <p:extLst>
      <p:ext uri="{BB962C8B-B14F-4D97-AF65-F5344CB8AC3E}">
        <p14:creationId xmlns:p14="http://schemas.microsoft.com/office/powerpoint/2010/main" val="413043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773FD-B956-56B0-A8F6-9913528C7563}"/>
              </a:ext>
            </a:extLst>
          </p:cNvPr>
          <p:cNvSpPr txBox="1"/>
          <p:nvPr/>
        </p:nvSpPr>
        <p:spPr>
          <a:xfrm>
            <a:off x="443372" y="0"/>
            <a:ext cx="113052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Структура, хранящая данные, общие для всех типов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Она не будет использоваться для полиморфного удаления наследников.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По умолчанию у неё публичный невиртуальный деструктор, чтобы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не иметь накладных расходов на таблицу виртуальных функций.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всех запросов есть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заголовки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запроса нет тела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DELETE-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 не имеет тело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7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Запрос — один из указанных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видов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(подробнее про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std::variant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конце темы)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B8236-4371-B23E-6231-22011664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2531" y="2708920"/>
            <a:ext cx="65294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7CB13-6FDE-E2B2-6985-711E65DC0F1A}"/>
              </a:ext>
            </a:extLst>
          </p:cNvPr>
          <p:cNvSpPr txBox="1"/>
          <p:nvPr/>
        </p:nvSpPr>
        <p:spPr>
          <a:xfrm>
            <a:off x="838200" y="1582340"/>
            <a:ext cx="895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PostRequest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log_in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"Host"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"example.com"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R"({"login": 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john.doe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 "password": "12345"})"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EE1A2-CAEE-EE29-86DE-FA5ABC95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1E4D-24AC-2D50-6035-51073CBE917D}"/>
              </a:ext>
            </a:extLst>
          </p:cNvPr>
          <p:cNvSpPr txBox="1"/>
          <p:nvPr/>
        </p:nvSpPr>
        <p:spPr>
          <a:xfrm>
            <a:off x="4727848" y="5015546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POST /</a:t>
            </a:r>
            <a:r>
              <a:rPr lang="en-US" dirty="0" err="1">
                <a:latin typeface="Consolas" panose="020B0609020204030204" pitchFamily="49" charset="0"/>
              </a:rPr>
              <a:t>log_in</a:t>
            </a:r>
            <a:r>
              <a:rPr lang="en-US" dirty="0">
                <a:latin typeface="Consolas" panose="020B0609020204030204" pitchFamily="49" charset="0"/>
              </a:rPr>
              <a:t> HTTP/1.1</a:t>
            </a:r>
          </a:p>
          <a:p>
            <a:r>
              <a:rPr lang="en-US" dirty="0">
                <a:latin typeface="Consolas" panose="020B0609020204030204" pitchFamily="49" charset="0"/>
              </a:rPr>
              <a:t>Host: example.com</a:t>
            </a:r>
          </a:p>
          <a:p>
            <a:r>
              <a:rPr lang="en-US" dirty="0">
                <a:latin typeface="Consolas" panose="020B0609020204030204" pitchFamily="49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{"login": "</a:t>
            </a:r>
            <a:r>
              <a:rPr lang="en-US" dirty="0" err="1">
                <a:latin typeface="Consolas" panose="020B0609020204030204" pitchFamily="49" charset="0"/>
              </a:rPr>
              <a:t>john.doe</a:t>
            </a:r>
            <a:r>
              <a:rPr lang="en-US" dirty="0">
                <a:latin typeface="Consolas" panose="020B0609020204030204" pitchFamily="49" charset="0"/>
              </a:rPr>
              <a:t>", "password": "12345"}</a:t>
            </a:r>
          </a:p>
        </p:txBody>
      </p:sp>
    </p:spTree>
    <p:extLst>
      <p:ext uri="{BB962C8B-B14F-4D97-AF65-F5344CB8AC3E}">
        <p14:creationId xmlns:p14="http://schemas.microsoft.com/office/powerpoint/2010/main" val="2294076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7F4A-D541-B124-CE0E-F35A20E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Применяется, когда наследники класса будут удаляться полиморфно (по указателю на родительский класс)</a:t>
            </a:r>
          </a:p>
          <a:p>
            <a:pPr lvl="1"/>
            <a:r>
              <a:rPr lang="en-US" dirty="0"/>
              <a:t>Base* base = new Derived(); … delete base;</a:t>
            </a:r>
          </a:p>
          <a:p>
            <a:pPr lvl="1"/>
            <a:r>
              <a:rPr lang="en-US" dirty="0" err="1"/>
              <a:t>unique_ptr</a:t>
            </a:r>
            <a:r>
              <a:rPr lang="en-US" dirty="0"/>
              <a:t>&lt;Base&gt; base = </a:t>
            </a:r>
            <a:r>
              <a:rPr lang="en-US" dirty="0" err="1"/>
              <a:t>make_unique</a:t>
            </a:r>
            <a:r>
              <a:rPr lang="en-US" dirty="0"/>
              <a:t>&lt;Derived&gt;();</a:t>
            </a:r>
            <a:endParaRPr lang="ru-RU" dirty="0"/>
          </a:p>
          <a:p>
            <a:r>
              <a:rPr lang="ru-RU" dirty="0"/>
              <a:t>Виртуальный деструктор нужен, чтобы корректно разрушить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95809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5394-0CD4-431E-CC04-37885E1EEA4E}"/>
              </a:ext>
            </a:extLst>
          </p:cNvPr>
          <p:cNvSpPr txBox="1"/>
          <p:nvPr/>
        </p:nvSpPr>
        <p:spPr>
          <a:xfrm>
            <a:off x="0" y="0"/>
            <a:ext cx="82562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Публичный виртуальный деструктор 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удалять наследников, используя указатель на 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Shape.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 как деструктор родителя виртуальный,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он остаётся виртуальным 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Circle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ABD8E-AD96-4437-334C-29C3231919E3}"/>
              </a:ext>
            </a:extLst>
          </p:cNvPr>
          <p:cNvSpPr txBox="1"/>
          <p:nvPr/>
        </p:nvSpPr>
        <p:spPr>
          <a:xfrm>
            <a:off x="6816080" y="3500438"/>
            <a:ext cx="54003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0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9551C5-2AAD-F4E3-A616-22D833CD8F54}"/>
              </a:ext>
            </a:extLst>
          </p:cNvPr>
          <p:cNvSpPr txBox="1"/>
          <p:nvPr/>
        </p:nvSpPr>
        <p:spPr>
          <a:xfrm>
            <a:off x="11707" y="3083166"/>
            <a:ext cx="120006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Создаём в куче окружность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векторов, все указатели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разрушены и удалять объекты в куче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D7D36-818A-E754-B74F-967065E7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Единоличное владение полиморфными объектами в динамической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22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8F0D-42AF-658D-95B7-74977D0C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Совместное владение полиморфными объектами в динамической памяти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54188-632B-6B58-9DE4-09626EBC2FD5}"/>
              </a:ext>
            </a:extLst>
          </p:cNvPr>
          <p:cNvSpPr txBox="1"/>
          <p:nvPr/>
        </p:nvSpPr>
        <p:spPr>
          <a:xfrm>
            <a:off x="838200" y="2492895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SharedPtrCollection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7704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04878-8459-B0F5-97BF-DD41CAA61B04}"/>
              </a:ext>
            </a:extLst>
          </p:cNvPr>
          <p:cNvSpPr txBox="1"/>
          <p:nvPr/>
        </p:nvSpPr>
        <p:spPr>
          <a:xfrm>
            <a:off x="0" y="0"/>
            <a:ext cx="109205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/* ... */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безопасно удалит хранящиеся в нём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указатели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каждый из указателей — свою фигуру.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Виртуальный 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разрушить наследников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 указателю на базовый класс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602B-E66B-C387-3E3C-6000196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в базовом классе, не предназначенном для полиморфного удаления</a:t>
            </a:r>
          </a:p>
          <a:p>
            <a:pPr lvl="1"/>
            <a:r>
              <a:rPr lang="ru-RU" dirty="0"/>
              <a:t>Не создаётся напрямую (создаются только наследники)</a:t>
            </a:r>
          </a:p>
          <a:p>
            <a:pPr lvl="1"/>
            <a:r>
              <a:rPr lang="ru-RU" dirty="0"/>
              <a:t>Не удаляется полиморфно</a:t>
            </a:r>
          </a:p>
          <a:p>
            <a:r>
              <a:rPr lang="ru-RU" dirty="0"/>
              <a:t>Уменьшает количество виртуальных функций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9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DD403-E270-C669-72A0-4A1ECBA0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93E98-7B5F-17CC-FE50-D79DB6F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39004"/>
            <a:ext cx="5184576" cy="46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62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592E2-6F53-78A9-91DB-177D3085B808}"/>
              </a:ext>
            </a:extLst>
          </p:cNvPr>
          <p:cNvSpPr txBox="1"/>
          <p:nvPr/>
        </p:nvSpPr>
        <p:spPr>
          <a:xfrm>
            <a:off x="7467" y="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предназначен для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полиморфного удаления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своих подклассов,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поэтому его деструктор — защищённый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невиртуальный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"Nom-nom"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удаляться полиморфно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97AC2-4580-F65E-24A7-BCDE9D8BFE22}"/>
              </a:ext>
            </a:extLst>
          </p:cNvPr>
          <p:cNvSpPr txBox="1"/>
          <p:nvPr/>
        </p:nvSpPr>
        <p:spPr>
          <a:xfrm>
            <a:off x="6119491" y="5160"/>
            <a:ext cx="606504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Реализуем метод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"Swim"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"&gt;&lt;(((*&gt;"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"(^w^)"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"~[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o_o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]~"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5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pPr lvl="1"/>
            <a:r>
              <a:rPr lang="ru-RU" dirty="0"/>
              <a:t>Программист является Человеком</a:t>
            </a:r>
          </a:p>
          <a:p>
            <a:pPr lvl="1"/>
            <a:r>
              <a:rPr lang="ru-RU" dirty="0"/>
              <a:t>Рабочий является Человеком</a:t>
            </a:r>
          </a:p>
          <a:p>
            <a:r>
              <a:rPr lang="ru-RU" dirty="0"/>
              <a:t>Помогает повторному использованию кода</a:t>
            </a:r>
          </a:p>
          <a:p>
            <a:pPr lvl="1"/>
            <a:r>
              <a:rPr lang="ru-RU" dirty="0"/>
              <a:t>Новый класс наследует данные и поведение базового класса</a:t>
            </a:r>
          </a:p>
          <a:p>
            <a:r>
              <a:rPr lang="ru-RU" dirty="0"/>
              <a:t>Делает возможным модификацию и расширение</a:t>
            </a:r>
          </a:p>
          <a:p>
            <a:pPr lvl="1"/>
            <a:r>
              <a:rPr lang="ru-RU" dirty="0"/>
              <a:t>Класс-потомок может добавить свои поля и методы</a:t>
            </a:r>
          </a:p>
          <a:p>
            <a:pPr lvl="1"/>
            <a:r>
              <a:rPr lang="ru-RU" dirty="0"/>
              <a:t>Можно переопределить поведение базового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7E533-68C0-7994-0483-48D7B9D241A7}"/>
              </a:ext>
            </a:extLst>
          </p:cNvPr>
          <p:cNvSpPr txBox="1"/>
          <p:nvPr/>
        </p:nvSpPr>
        <p:spPr>
          <a:xfrm>
            <a:off x="20482" y="1"/>
            <a:ext cx="1190816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PlayWithDrawables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владеет животными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При его разрушении будут удалены животные.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владеет своими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объектами, так как хранит обычные указатели. </a:t>
            </a: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будут удалены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объекты.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Animal*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можно преобразовывать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Drawable*,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так как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 —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Робот унаследован от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поэтому указатель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Robot*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конвертируется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вектора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удалит животных, 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удалится сам.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5787-A6A4-292A-1B16-3775AE497A23}"/>
              </a:ext>
            </a:extLst>
          </p:cNvPr>
          <p:cNvSpPr txBox="1"/>
          <p:nvPr/>
        </p:nvSpPr>
        <p:spPr>
          <a:xfrm>
            <a:off x="8976320" y="5661248"/>
            <a:ext cx="2366460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(^w^)</a:t>
            </a:r>
          </a:p>
          <a:p>
            <a:r>
              <a:rPr lang="en-US" dirty="0"/>
              <a:t>&gt;&lt;(((*&gt;</a:t>
            </a:r>
          </a:p>
          <a:p>
            <a:r>
              <a:rPr lang="en-US" dirty="0"/>
              <a:t>~[</a:t>
            </a:r>
            <a:r>
              <a:rPr lang="en-US" dirty="0" err="1"/>
              <a:t>o_o</a:t>
            </a:r>
            <a:r>
              <a:rPr lang="en-US" dirty="0"/>
              <a:t>]~</a:t>
            </a:r>
          </a:p>
        </p:txBody>
      </p:sp>
    </p:spTree>
    <p:extLst>
      <p:ext uri="{BB962C8B-B14F-4D97-AF65-F5344CB8AC3E}">
        <p14:creationId xmlns:p14="http://schemas.microsoft.com/office/powerpoint/2010/main" val="32688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B8715B-7E6C-0E42-D851-5C0E7905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-8860"/>
            <a:ext cx="8640960" cy="68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36793-14BF-656B-E6E2-EA2D2C25B6A0}"/>
              </a:ext>
            </a:extLst>
          </p:cNvPr>
          <p:cNvSpPr txBox="1"/>
          <p:nvPr/>
        </p:nvSpPr>
        <p:spPr>
          <a:xfrm>
            <a:off x="0" y="-12789"/>
            <a:ext cx="12144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Подклассы не могут переопределить этот финальный метод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специфичные для фигуры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area: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общие для всех фигур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не смогут могут вызвать приватные виртуальные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методы,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 смогут их переопределить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CD8C6-A9EA-641B-0E0E-99A66EC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87" y="15776"/>
            <a:ext cx="4241713" cy="34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19323-4BC1-7901-EC98-CB943B99F72E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::pi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"radius: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69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FD16B-5BF4-4C9F-8019-0528F7337908}"/>
              </a:ext>
            </a:extLst>
          </p:cNvPr>
          <p:cNvSpPr txBox="1"/>
          <p:nvPr/>
        </p:nvSpPr>
        <p:spPr>
          <a:xfrm>
            <a:off x="335360" y="1772816"/>
            <a:ext cx="11233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area:"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98AFD-35EC-E6D3-B0DB-247FF240234D}"/>
              </a:ext>
            </a:extLst>
          </p:cNvPr>
          <p:cNvSpPr txBox="1"/>
          <p:nvPr/>
        </p:nvSpPr>
        <p:spPr>
          <a:xfrm>
            <a:off x="6672064" y="5805264"/>
            <a:ext cx="4248472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Circle radius: 10 area: 314.159</a:t>
            </a:r>
          </a:p>
          <a:p>
            <a:r>
              <a:rPr lang="en-US" dirty="0"/>
              <a:t>Square size: 5 area: 25</a:t>
            </a:r>
          </a:p>
          <a:p>
            <a:r>
              <a:rPr lang="en-US" dirty="0"/>
              <a:t>Total area:339.159</a:t>
            </a:r>
          </a:p>
        </p:txBody>
      </p:sp>
    </p:spTree>
    <p:extLst>
      <p:ext uri="{BB962C8B-B14F-4D97-AF65-F5344CB8AC3E}">
        <p14:creationId xmlns:p14="http://schemas.microsoft.com/office/powerpoint/2010/main" val="6040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созданный на основе другого класса с помощью наследования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</a:t>
            </a:r>
          </a:p>
          <a:p>
            <a:pPr lvl="1"/>
            <a:r>
              <a:rPr lang="ru-RU" dirty="0"/>
              <a:t>Он не наследуется от других классов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отношение между классами</a:t>
            </a:r>
          </a:p>
          <a:p>
            <a:pPr lvl="1"/>
            <a:r>
              <a:rPr lang="ru-RU" dirty="0"/>
              <a:t>В простейшем случае – дерево.</a:t>
            </a:r>
          </a:p>
          <a:p>
            <a:pPr lvl="2"/>
            <a:r>
              <a:rPr lang="ru-RU" dirty="0"/>
              <a:t>Узлы – потомки</a:t>
            </a:r>
          </a:p>
          <a:p>
            <a:pPr lvl="2"/>
            <a:r>
              <a:rPr lang="ru-RU" dirty="0"/>
              <a:t>Корень – базовый класс</a:t>
            </a:r>
          </a:p>
          <a:p>
            <a:r>
              <a:rPr lang="ru-RU" dirty="0"/>
              <a:t>Один базовый класс может иметь множество потомков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407368" y="476672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672064" y="105446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600056" y="69269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441172" y="5013176"/>
            <a:ext cx="50787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8" y="1556792"/>
            <a:ext cx="10120964" cy="5143442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5FFC-5E36-C06F-550A-08858E8F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виртуальных методов в конструкторе и деструкторе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161D-0E79-B24D-B2E6-A6AD2136E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работы конструктора объект ещё полностью не сконструирован</a:t>
            </a:r>
          </a:p>
          <a:p>
            <a:pPr lvl="1"/>
            <a:r>
              <a:rPr lang="ru-RU" dirty="0"/>
              <a:t>Обращаться к полям класса-наследника нельзя, пока они не сконструированы</a:t>
            </a:r>
          </a:p>
          <a:p>
            <a:r>
              <a:rPr lang="ru-RU" dirty="0"/>
              <a:t>Во время работы деструктора объект уже частично разрушен</a:t>
            </a:r>
          </a:p>
          <a:p>
            <a:pPr lvl="1"/>
            <a:r>
              <a:rPr lang="ru-RU" dirty="0"/>
              <a:t>Нельзя обращаться к полям класса-наследника, если они уже разрушены</a:t>
            </a:r>
          </a:p>
          <a:p>
            <a:r>
              <a:rPr lang="ru-RU" dirty="0"/>
              <a:t>При вызове виртуального метода из конструктора или деструктора будет вызвана реализация текущего класса, а не класса-наследника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C1226E-8E3A-56EE-CB8C-BB1D40516445}"/>
              </a:ext>
            </a:extLst>
          </p:cNvPr>
          <p:cNvSpPr txBox="1"/>
          <p:nvPr/>
        </p:nvSpPr>
        <p:spPr>
          <a:xfrm>
            <a:off x="0" y="-1"/>
            <a:ext cx="58079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"Base::~Base"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52E03-012C-4397-CD12-CD52AFE47352}"/>
              </a:ext>
            </a:extLst>
          </p:cNvPr>
          <p:cNvSpPr txBox="1"/>
          <p:nvPr/>
        </p:nvSpPr>
        <p:spPr>
          <a:xfrm>
            <a:off x="6101499" y="72569"/>
            <a:ext cx="612502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"Derived::~Derived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653-3728-A999-422A-ECD6D6893BF6}"/>
              </a:ext>
            </a:extLst>
          </p:cNvPr>
          <p:cNvSpPr txBox="1"/>
          <p:nvPr/>
        </p:nvSpPr>
        <p:spPr>
          <a:xfrm>
            <a:off x="17601" y="4350663"/>
            <a:ext cx="1973943" cy="24622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Base::Base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Derived::Derived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Derived::~Derived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Base::~Base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3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4573</TotalTime>
  <Words>18014</Words>
  <Application>Microsoft Office PowerPoint</Application>
  <PresentationFormat>Widescreen</PresentationFormat>
  <Paragraphs>2344</Paragraphs>
  <Slides>166</Slides>
  <Notes>71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3" baseType="lpstr">
      <vt:lpstr>Arial</vt:lpstr>
      <vt:lpstr>Calibri</vt:lpstr>
      <vt:lpstr>Calibri Light</vt:lpstr>
      <vt:lpstr>Consolas</vt:lpstr>
      <vt:lpstr>Courier New</vt:lpstr>
      <vt:lpstr>SFMono-Regular</vt:lpstr>
      <vt:lpstr>Office Theme</vt:lpstr>
      <vt:lpstr>Наследование</vt:lpstr>
      <vt:lpstr>Программист и рабочий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Базовый класс Person</vt:lpstr>
      <vt:lpstr>Классы Programmer и Worker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Таблица виртуальных функций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Виртуальный или невиртуальный деструктор?</vt:lpstr>
      <vt:lpstr>Публичный невиртуальный деструктор</vt:lpstr>
      <vt:lpstr>PowerPoint Presentation</vt:lpstr>
      <vt:lpstr>Использование Request</vt:lpstr>
      <vt:lpstr>Публичный виртуальный деструктор</vt:lpstr>
      <vt:lpstr>PowerPoint Presentation</vt:lpstr>
      <vt:lpstr>Единоличное владение полиморфными объектами в динамической памяти</vt:lpstr>
      <vt:lpstr>Совместное владение полиморфными объектами в динамической памяти</vt:lpstr>
      <vt:lpstr>PowerPoint Presentation</vt:lpstr>
      <vt:lpstr>Защищённый невиртуальный деструктор</vt:lpstr>
      <vt:lpstr>Пример</vt:lpstr>
      <vt:lpstr>PowerPoint Presentation</vt:lpstr>
      <vt:lpstr>PowerPoint Presentation</vt:lpstr>
      <vt:lpstr>PowerPoint Presentation</vt:lpstr>
      <vt:lpstr>Финальные классы и методы</vt:lpstr>
      <vt:lpstr>Ключевое слово final</vt:lpstr>
      <vt:lpstr>PowerPoint Presentation</vt:lpstr>
      <vt:lpstr>PowerPoint Presentation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Особенности работы виртуальных методов в конструкторе и деструкторе</vt:lpstr>
      <vt:lpstr>PowerPoint Presentation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Упрощение тестирования</vt:lpstr>
      <vt:lpstr>Разрешённые типы связей интерфейса с другими сущностями</vt:lpstr>
      <vt:lpstr>Анализ зависимостей с помощью диаграмм классов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293</cp:revision>
  <dcterms:created xsi:type="dcterms:W3CDTF">2007-04-12T21:07:55Z</dcterms:created>
  <dcterms:modified xsi:type="dcterms:W3CDTF">2025-04-25T22:49:56Z</dcterms:modified>
</cp:coreProperties>
</file>